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1" r:id="rId5"/>
    <p:sldId id="265" r:id="rId6"/>
    <p:sldId id="279" r:id="rId7"/>
    <p:sldId id="280" r:id="rId8"/>
    <p:sldId id="282" r:id="rId9"/>
    <p:sldId id="281" r:id="rId10"/>
    <p:sldId id="260" r:id="rId11"/>
    <p:sldId id="262" r:id="rId12"/>
    <p:sldId id="263" r:id="rId13"/>
    <p:sldId id="264" r:id="rId14"/>
    <p:sldId id="278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83" r:id="rId26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32" autoAdjust="0"/>
  </p:normalViewPr>
  <p:slideViewPr>
    <p:cSldViewPr>
      <p:cViewPr>
        <p:scale>
          <a:sx n="90" d="100"/>
          <a:sy n="90" d="100"/>
        </p:scale>
        <p:origin x="-16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188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</a:defRPr>
            </a:lvl1pPr>
          </a:lstStyle>
          <a:p>
            <a:fld id="{C382730A-40BA-44DE-A9CD-A5D56EC86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27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entury Gothic" pitchFamily="34" charset="0"/>
              </a:defRPr>
            </a:lvl1pPr>
          </a:lstStyle>
          <a:p>
            <a:fld id="{30BE567A-5515-4F21-8304-EB8A300765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20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97B91-9B27-46B3-AD26-88CC7215868F}" type="slidenum">
              <a:rPr lang="en-US"/>
              <a:pPr/>
              <a:t>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693738"/>
            <a:ext cx="4608512" cy="34559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560" y="4376394"/>
            <a:ext cx="5085080" cy="415069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C0898BD-249B-4CD7-A99C-27CD1A0A88E6}" type="slidenum">
              <a:rPr lang="en-US"/>
              <a:pPr/>
              <a:t>16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ea typeface="ＭＳ Ｐゴシック" pitchFamily="-111" charset="-128"/>
              </a:rPr>
              <a:t>Comprehensive</a:t>
            </a:r>
            <a:r>
              <a:rPr lang="en-US" dirty="0" smtClean="0">
                <a:ea typeface="ＭＳ Ｐゴシック" pitchFamily="-111" charset="-128"/>
              </a:rPr>
              <a:t> – one-stopping shopping – not technical assistance</a:t>
            </a:r>
          </a:p>
          <a:p>
            <a:r>
              <a:rPr lang="en-US" b="1" dirty="0" smtClean="0">
                <a:ea typeface="ＭＳ Ｐゴシック" pitchFamily="-111" charset="-128"/>
              </a:rPr>
              <a:t>Customized </a:t>
            </a:r>
            <a:r>
              <a:rPr lang="en-US" dirty="0" smtClean="0">
                <a:ea typeface="ＭＳ Ｐゴシック" pitchFamily="-111" charset="-128"/>
              </a:rPr>
              <a:t>– designed for that organization – on size issue</a:t>
            </a:r>
          </a:p>
          <a:p>
            <a:r>
              <a:rPr lang="en-US" b="1" dirty="0" smtClean="0">
                <a:ea typeface="ＭＳ Ｐゴシック" pitchFamily="-111" charset="-128"/>
              </a:rPr>
              <a:t>Competence-Based </a:t>
            </a:r>
            <a:r>
              <a:rPr lang="en-US" dirty="0" smtClean="0">
                <a:ea typeface="ＭＳ Ｐゴシック" pitchFamily="-111" charset="-128"/>
              </a:rPr>
              <a:t>– Get good resources</a:t>
            </a:r>
          </a:p>
          <a:p>
            <a:r>
              <a:rPr lang="en-US" b="1" dirty="0" smtClean="0">
                <a:ea typeface="ＭＳ Ｐゴシック" pitchFamily="-111" charset="-128"/>
              </a:rPr>
              <a:t>Timely </a:t>
            </a:r>
            <a:r>
              <a:rPr lang="en-US" dirty="0" smtClean="0">
                <a:ea typeface="ＭＳ Ｐゴシック" pitchFamily="-111" charset="-128"/>
              </a:rPr>
              <a:t>– not too little or too late – watering down baby’s formula</a:t>
            </a:r>
          </a:p>
          <a:p>
            <a:r>
              <a:rPr lang="en-US" b="1" dirty="0" smtClean="0">
                <a:ea typeface="ＭＳ Ｐゴシック" pitchFamily="-111" charset="-128"/>
              </a:rPr>
              <a:t>Peer-Connected</a:t>
            </a:r>
            <a:r>
              <a:rPr lang="en-US" dirty="0" smtClean="0">
                <a:ea typeface="ＭＳ Ｐゴシック" pitchFamily="-111" charset="-128"/>
              </a:rPr>
              <a:t> – Shared learning, networking, mentoring</a:t>
            </a:r>
          </a:p>
          <a:p>
            <a:r>
              <a:rPr lang="en-US" b="1" dirty="0" smtClean="0">
                <a:ea typeface="ＭＳ Ｐゴシック" pitchFamily="-111" charset="-128"/>
              </a:rPr>
              <a:t>Assessment-Based </a:t>
            </a:r>
            <a:r>
              <a:rPr lang="en-US" dirty="0" smtClean="0">
                <a:ea typeface="ＭＳ Ｐゴシック" pitchFamily="-111" charset="-128"/>
              </a:rPr>
              <a:t>– do the homework – do the analysis – gap</a:t>
            </a:r>
          </a:p>
          <a:p>
            <a:r>
              <a:rPr lang="en-US" b="1" dirty="0" smtClean="0">
                <a:ea typeface="ＭＳ Ｐゴシック" pitchFamily="-111" charset="-128"/>
              </a:rPr>
              <a:t>Readiness-Based </a:t>
            </a:r>
            <a:r>
              <a:rPr lang="en-US" dirty="0" smtClean="0">
                <a:ea typeface="ＭＳ Ｐゴシック" pitchFamily="-111" charset="-128"/>
              </a:rPr>
              <a:t>– Conduct a readiness assessment</a:t>
            </a:r>
            <a:endParaRPr lang="en-US" b="1" dirty="0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4340CEF9-B679-482F-BCA5-514B0BE57569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F2C687CF-EECA-42B7-9C9D-831C4BC42F23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6216C23C-B051-41DE-8B4A-AC5F97547F26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D40F24E0-338A-45F5-B968-5CAECF3312FC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27A819B5-EEC2-42F3-AF40-4DF6A39C44BC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178A29-2E0C-45CF-9C7E-0F13816B8821}" type="slidenum">
              <a:rPr lang="en-US"/>
              <a:pPr/>
              <a:t>24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6A1D8-22F4-447E-ADB0-80D116D89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6FB45-9454-4945-8475-1402FA9D9A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CC93-2C1B-4C0B-94E7-5D584E0E3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676400"/>
            <a:ext cx="7086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2819400"/>
            <a:ext cx="7086600" cy="3124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5355FA-8B2C-4760-B260-461B179A3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34457" y="0"/>
            <a:ext cx="7409543" cy="13643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b="1" i="1" kern="120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1520-E3C4-4D05-99D9-57DE7E39B4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34202-2CFA-4E23-A2CA-BA9485677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B4D4A-F3B7-4FE3-9568-76E6989FA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2E4A0-5CD4-48B3-9D8E-EE7F9524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52E96-10F9-40B2-9E78-0E916F1E8E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26837-40AF-4261-AD18-222BC3036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8CFE8-853B-4C7A-93C1-83D72C696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9F593-AD2C-46A6-9AF1-10E0F68DD9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latin typeface="+mn-lt"/>
              </a:defRPr>
            </a:lvl1pPr>
          </a:lstStyle>
          <a:p>
            <a:fld id="{906D2143-6CA2-4029-B6DA-5743F7D324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685800" y="137160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 pitchFamily="-111" charset="-128"/>
                <a:cs typeface="Arial" pitchFamily="34" charset="0"/>
              </a:rPr>
              <a:t>General Capacity Building Components for Non Profit and Faith Based Agencies</a:t>
            </a:r>
          </a:p>
        </p:txBody>
      </p:sp>
      <p:sp>
        <p:nvSpPr>
          <p:cNvPr id="3" name="Title 2"/>
          <p:cNvSpPr txBox="1">
            <a:spLocks/>
          </p:cNvSpPr>
          <p:nvPr/>
        </p:nvSpPr>
        <p:spPr bwMode="auto">
          <a:xfrm>
            <a:off x="685800" y="5562600"/>
            <a:ext cx="82296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 pitchFamily="-111" charset="-128"/>
                <a:cs typeface="Arial" pitchFamily="34" charset="0"/>
              </a:rPr>
              <a:t>Lakewood Resource and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 pitchFamily="-111" charset="-128"/>
                <a:cs typeface="Arial" pitchFamily="34" charset="0"/>
              </a:rPr>
              <a:t> Referral Center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 smtClean="0">
                <a:solidFill>
                  <a:srgbClr val="FF0000"/>
                </a:solidFill>
                <a:ea typeface="ＭＳ Ｐゴシック" pitchFamily="-111" charset="-128"/>
                <a:cs typeface="Arial" pitchFamily="34" charset="0"/>
              </a:rPr>
              <a:t>212 2</a:t>
            </a:r>
            <a:r>
              <a:rPr lang="en-US" sz="2000" b="1" kern="0" baseline="30000" noProof="0" dirty="0" smtClean="0">
                <a:solidFill>
                  <a:srgbClr val="FF0000"/>
                </a:solidFill>
                <a:ea typeface="ＭＳ Ｐゴシック" pitchFamily="-111" charset="-128"/>
                <a:cs typeface="Arial" pitchFamily="34" charset="0"/>
              </a:rPr>
              <a:t>nd</a:t>
            </a:r>
            <a:r>
              <a:rPr lang="en-US" sz="2000" b="1" kern="0" noProof="0" dirty="0" smtClean="0">
                <a:solidFill>
                  <a:srgbClr val="FF0000"/>
                </a:solidFill>
                <a:ea typeface="ＭＳ Ｐゴシック" pitchFamily="-111" charset="-128"/>
                <a:cs typeface="Arial" pitchFamily="34" charset="0"/>
              </a:rPr>
              <a:t> Street, suite 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 pitchFamily="-111" charset="-128"/>
                <a:cs typeface="Arial" pitchFamily="34" charset="0"/>
              </a:rPr>
              <a:t>Lakewood</a:t>
            </a:r>
            <a:r>
              <a:rPr lang="en-US" sz="2000" b="1" kern="0" dirty="0" smtClean="0">
                <a:solidFill>
                  <a:srgbClr val="FF0000"/>
                </a:solidFill>
                <a:ea typeface="ＭＳ Ｐゴシック" pitchFamily="-111" charset="-128"/>
                <a:cs typeface="Arial" pitchFamily="34" charset="0"/>
              </a:rPr>
              <a:t>, NJ 08701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ＭＳ Ｐゴシック" pitchFamily="-111" charset="-128"/>
              <a:cs typeface="Arial" pitchFamily="34" charset="0"/>
            </a:endParaRPr>
          </a:p>
        </p:txBody>
      </p:sp>
      <p:pic>
        <p:nvPicPr>
          <p:cNvPr id="106502" name="Picture 6" descr="http://www.absolutemichigan.com/dig/wp-content/uploads/2007/06/building-the-mackinac-bri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667000"/>
            <a:ext cx="2857500" cy="22764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914400"/>
            <a:ext cx="7086600" cy="8842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libri (Headings)" charset="0"/>
                <a:ea typeface="ＭＳ Ｐゴシック" pitchFamily="-111" charset="-128"/>
              </a:rPr>
              <a:t>Typical Organizational Needs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90600" y="1981200"/>
            <a:ext cx="3886200" cy="45720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-111" charset="-128"/>
              </a:rPr>
              <a:t>Financial Management</a:t>
            </a:r>
          </a:p>
          <a:p>
            <a:r>
              <a:rPr lang="en-US" sz="2400" dirty="0" smtClean="0">
                <a:ea typeface="ＭＳ Ｐゴシック" pitchFamily="-111" charset="-128"/>
              </a:rPr>
              <a:t>Legal Assistance</a:t>
            </a:r>
          </a:p>
          <a:p>
            <a:r>
              <a:rPr lang="en-US" sz="2400" dirty="0" smtClean="0">
                <a:ea typeface="ＭＳ Ｐゴシック" pitchFamily="-111" charset="-128"/>
              </a:rPr>
              <a:t>Facility Planning</a:t>
            </a:r>
          </a:p>
          <a:p>
            <a:r>
              <a:rPr lang="en-US" sz="2400" dirty="0" smtClean="0">
                <a:ea typeface="ＭＳ Ｐゴシック" pitchFamily="-111" charset="-128"/>
              </a:rPr>
              <a:t>Fund Development</a:t>
            </a:r>
          </a:p>
          <a:p>
            <a:r>
              <a:rPr lang="en-US" sz="2400" dirty="0" smtClean="0">
                <a:ea typeface="ＭＳ Ｐゴシック" pitchFamily="-111" charset="-128"/>
              </a:rPr>
              <a:t>Communications</a:t>
            </a:r>
          </a:p>
          <a:p>
            <a:r>
              <a:rPr lang="en-US" sz="2400" dirty="0" smtClean="0">
                <a:ea typeface="ＭＳ Ｐゴシック" pitchFamily="-111" charset="-128"/>
              </a:rPr>
              <a:t>Governance Training</a:t>
            </a:r>
          </a:p>
          <a:p>
            <a:r>
              <a:rPr lang="en-US" sz="2400" dirty="0" smtClean="0">
                <a:ea typeface="ＭＳ Ｐゴシック" pitchFamily="-111" charset="-128"/>
              </a:rPr>
              <a:t>Program Design &amp; Development</a:t>
            </a:r>
          </a:p>
          <a:p>
            <a:r>
              <a:rPr lang="en-US" sz="2400" dirty="0" smtClean="0">
                <a:ea typeface="ＭＳ Ｐゴシック" pitchFamily="-111" charset="-128"/>
              </a:rPr>
              <a:t>Advocacy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105400" y="1981200"/>
            <a:ext cx="3467100" cy="44196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-111" charset="-128"/>
              </a:rPr>
              <a:t>Human Resources Management &amp; Training</a:t>
            </a:r>
          </a:p>
          <a:p>
            <a:r>
              <a:rPr lang="en-US" sz="2400" dirty="0" smtClean="0">
                <a:ea typeface="ＭＳ Ｐゴシック" pitchFamily="-111" charset="-128"/>
              </a:rPr>
              <a:t>Strategic Planning</a:t>
            </a:r>
          </a:p>
          <a:p>
            <a:r>
              <a:rPr lang="en-US" sz="2400" dirty="0" smtClean="0">
                <a:ea typeface="ＭＳ Ｐゴシック" pitchFamily="-111" charset="-128"/>
              </a:rPr>
              <a:t>Leadership Training</a:t>
            </a:r>
          </a:p>
          <a:p>
            <a:r>
              <a:rPr lang="en-US" sz="2400" dirty="0" smtClean="0">
                <a:ea typeface="ＭＳ Ｐゴシック" pitchFamily="-111" charset="-128"/>
              </a:rPr>
              <a:t>Technology</a:t>
            </a:r>
          </a:p>
          <a:p>
            <a:r>
              <a:rPr lang="en-US" sz="2400" dirty="0" smtClean="0">
                <a:ea typeface="ＭＳ Ｐゴシック" pitchFamily="-111" charset="-128"/>
              </a:rPr>
              <a:t>Operations Support</a:t>
            </a:r>
          </a:p>
          <a:p>
            <a:r>
              <a:rPr lang="en-US" sz="2400" dirty="0" smtClean="0">
                <a:ea typeface="ＭＳ Ｐゴシック" pitchFamily="-111" charset="-128"/>
              </a:rPr>
              <a:t>Organization Development</a:t>
            </a:r>
          </a:p>
          <a:p>
            <a:r>
              <a:rPr lang="en-US" sz="2400" dirty="0" smtClean="0">
                <a:ea typeface="ＭＳ Ｐゴシック" pitchFamily="-111" charset="-128"/>
              </a:rPr>
              <a:t>Ethics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1587500"/>
            <a:ext cx="4572000" cy="4494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Board Development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Evaluation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Executive Coaching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Strategic Planning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Fiscal Systems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Human Resources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Information Technology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Leadership Development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Program Evaluation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Resource Development</a:t>
            </a:r>
          </a:p>
          <a:p>
            <a:pPr>
              <a:buSzPct val="105000"/>
              <a:buFont typeface="Wingdings" charset="2"/>
              <a:buChar char="§"/>
              <a:defRPr/>
            </a:pPr>
            <a:r>
              <a:rPr lang="en-US" sz="2600" spc="20" dirty="0">
                <a:latin typeface="Arial" charset="0"/>
                <a:ea typeface="ＭＳ Ｐゴシック" charset="-128"/>
                <a:cs typeface="ＭＳ Ｐゴシック" charset="-128"/>
              </a:rPr>
              <a:t>   Succession Planning</a:t>
            </a:r>
          </a:p>
        </p:txBody>
      </p:sp>
      <p:sp>
        <p:nvSpPr>
          <p:cNvPr id="22531" name="Title 7"/>
          <p:cNvSpPr>
            <a:spLocks noGrp="1"/>
          </p:cNvSpPr>
          <p:nvPr>
            <p:ph type="title"/>
          </p:nvPr>
        </p:nvSpPr>
        <p:spPr>
          <a:xfrm>
            <a:off x="1524000" y="990600"/>
            <a:ext cx="7086600" cy="8842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</a:rPr>
              <a:t>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</a:rPr>
              <a:t>Process</a:t>
            </a:r>
            <a:r>
              <a:rPr lang="en-US" dirty="0" smtClean="0">
                <a:ea typeface="ＭＳ Ｐゴシック" pitchFamily="-111" charset="-128"/>
              </a:rPr>
              <a:t>	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1" charset="-128"/>
              </a:rPr>
              <a:t>Needs Assessment</a:t>
            </a:r>
          </a:p>
          <a:p>
            <a:r>
              <a:rPr lang="en-US" smtClean="0">
                <a:ea typeface="ＭＳ Ｐゴシック" pitchFamily="-111" charset="-128"/>
              </a:rPr>
              <a:t>Orientation</a:t>
            </a:r>
          </a:p>
          <a:p>
            <a:r>
              <a:rPr lang="en-US" smtClean="0">
                <a:ea typeface="ＭＳ Ｐゴシック" pitchFamily="-111" charset="-128"/>
              </a:rPr>
              <a:t>Peer Group Formation</a:t>
            </a:r>
          </a:p>
          <a:p>
            <a:r>
              <a:rPr lang="en-US" smtClean="0">
                <a:ea typeface="ＭＳ Ｐゴシック" pitchFamily="-111" charset="-128"/>
              </a:rPr>
              <a:t>Theory of Change &amp; Logic Model</a:t>
            </a:r>
          </a:p>
          <a:p>
            <a:r>
              <a:rPr lang="en-US" smtClean="0">
                <a:ea typeface="ＭＳ Ｐゴシック" pitchFamily="-111" charset="-128"/>
              </a:rPr>
              <a:t>Design Evaluation System</a:t>
            </a:r>
          </a:p>
          <a:p>
            <a:r>
              <a:rPr lang="en-US" smtClean="0">
                <a:ea typeface="ＭＳ Ｐゴシック" pitchFamily="-111" charset="-128"/>
              </a:rPr>
              <a:t>Capacity Building Plan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solidFill>
                  <a:srgbClr val="FF0000"/>
                </a:solidFill>
                <a:ea typeface="ＭＳ Ｐゴシック" pitchFamily="-111" charset="-128"/>
              </a:rPr>
              <a:t>Why Doesn’t Capacity Building Happen Naturally?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>
          <a:xfrm>
            <a:off x="2514600" y="2819400"/>
            <a:ext cx="5056187" cy="325755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</a:rPr>
              <a:t>Program is Priority</a:t>
            </a:r>
          </a:p>
          <a:p>
            <a:r>
              <a:rPr lang="en-US" dirty="0" smtClean="0">
                <a:ea typeface="ＭＳ Ｐゴシック" pitchFamily="-111" charset="-128"/>
              </a:rPr>
              <a:t>Lack of Understanding</a:t>
            </a:r>
          </a:p>
          <a:p>
            <a:r>
              <a:rPr lang="en-US" dirty="0" smtClean="0">
                <a:ea typeface="ＭＳ Ｐゴシック" pitchFamily="-111" charset="-128"/>
              </a:rPr>
              <a:t>Awareness of Options</a:t>
            </a:r>
          </a:p>
          <a:p>
            <a:r>
              <a:rPr lang="en-US" dirty="0" smtClean="0">
                <a:ea typeface="ＭＳ Ｐゴシック" pitchFamily="-111" charset="-128"/>
              </a:rPr>
              <a:t>Cost:  Money &amp; Time</a:t>
            </a:r>
          </a:p>
          <a:p>
            <a:r>
              <a:rPr lang="en-US" dirty="0" smtClean="0">
                <a:ea typeface="ＭＳ Ｐゴシック" pitchFamily="-111" charset="-128"/>
              </a:rPr>
              <a:t>Funders Don’t Pay</a:t>
            </a:r>
          </a:p>
          <a:p>
            <a:r>
              <a:rPr lang="en-US" dirty="0" smtClean="0">
                <a:ea typeface="ＭＳ Ｐゴシック" pitchFamily="-111" charset="-128"/>
              </a:rPr>
              <a:t>Silo Behavior</a:t>
            </a:r>
          </a:p>
          <a:p>
            <a:endParaRPr lang="en-US" dirty="0" smtClean="0">
              <a:ea typeface="ＭＳ Ｐゴシック" pitchFamily="-111" charset="-128"/>
            </a:endParaRPr>
          </a:p>
          <a:p>
            <a:endParaRPr lang="en-US" dirty="0" smtClean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350" y="2381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ea typeface="ＭＳ Ｐゴシック" pitchFamily="-111" charset="-128"/>
              </a:rPr>
              <a:t/>
            </a:r>
            <a:br>
              <a:rPr lang="en-US" sz="3600" smtClean="0">
                <a:ea typeface="ＭＳ Ｐゴシック" pitchFamily="-111" charset="-128"/>
              </a:rPr>
            </a:br>
            <a:endParaRPr lang="en-US" sz="3600" smtClean="0">
              <a:ea typeface="ＭＳ Ｐゴシック" pitchFamily="-111" charset="-128"/>
            </a:endParaRP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2286000" y="1524000"/>
            <a:ext cx="472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Nonprofit</a:t>
            </a:r>
            <a:r>
              <a:rPr lang="en-US" sz="3600" dirty="0">
                <a:solidFill>
                  <a:srgbClr val="FF0000"/>
                </a:solidFill>
              </a:rPr>
              <a:t> Lifecycle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38200" y="2667000"/>
            <a:ext cx="7010400" cy="3352800"/>
            <a:chOff x="228600" y="2667000"/>
            <a:chExt cx="8763000" cy="3352800"/>
          </a:xfrm>
        </p:grpSpPr>
        <p:sp>
          <p:nvSpPr>
            <p:cNvPr id="5" name="Freeform 4"/>
            <p:cNvSpPr/>
            <p:nvPr/>
          </p:nvSpPr>
          <p:spPr bwMode="auto">
            <a:xfrm>
              <a:off x="838200" y="3339656"/>
              <a:ext cx="7465049" cy="2200633"/>
            </a:xfrm>
            <a:custGeom>
              <a:avLst/>
              <a:gdLst>
                <a:gd name="connsiteX0" fmla="*/ 2551 w 7467600"/>
                <a:gd name="connsiteY0" fmla="*/ 2054742 h 4267200"/>
                <a:gd name="connsiteX1" fmla="*/ 3756346 w 7467600"/>
                <a:gd name="connsiteY1" fmla="*/ 39 h 4267200"/>
                <a:gd name="connsiteX2" fmla="*/ 7467600 w 7467600"/>
                <a:gd name="connsiteY2" fmla="*/ 2133609 h 4267200"/>
                <a:gd name="connsiteX3" fmla="*/ 3733800 w 7467600"/>
                <a:gd name="connsiteY3" fmla="*/ 2133600 h 4267200"/>
                <a:gd name="connsiteX4" fmla="*/ 2551 w 7467600"/>
                <a:gd name="connsiteY4" fmla="*/ 2054742 h 4267200"/>
                <a:gd name="connsiteX0" fmla="*/ 2551 w 7467600"/>
                <a:gd name="connsiteY0" fmla="*/ 2054742 h 4267200"/>
                <a:gd name="connsiteX1" fmla="*/ 3756346 w 7467600"/>
                <a:gd name="connsiteY1" fmla="*/ 39 h 4267200"/>
                <a:gd name="connsiteX2" fmla="*/ 7467600 w 7467600"/>
                <a:gd name="connsiteY2" fmla="*/ 2133609 h 4267200"/>
                <a:gd name="connsiteX0" fmla="*/ 0 w 7465058"/>
                <a:gd name="connsiteY0" fmla="*/ 2061702 h 2140569"/>
                <a:gd name="connsiteX1" fmla="*/ 3753795 w 7465058"/>
                <a:gd name="connsiteY1" fmla="*/ 6999 h 2140569"/>
                <a:gd name="connsiteX2" fmla="*/ 7465049 w 7465058"/>
                <a:gd name="connsiteY2" fmla="*/ 2140569 h 2140569"/>
                <a:gd name="connsiteX3" fmla="*/ 3731249 w 7465058"/>
                <a:gd name="connsiteY3" fmla="*/ 2140560 h 2140569"/>
                <a:gd name="connsiteX4" fmla="*/ 0 w 7465058"/>
                <a:gd name="connsiteY4" fmla="*/ 2061702 h 2140569"/>
                <a:gd name="connsiteX0" fmla="*/ 0 w 7465058"/>
                <a:gd name="connsiteY0" fmla="*/ 2061702 h 2140569"/>
                <a:gd name="connsiteX1" fmla="*/ 4798049 w 7465058"/>
                <a:gd name="connsiteY1" fmla="*/ 6960 h 2140569"/>
                <a:gd name="connsiteX2" fmla="*/ 7465049 w 7465058"/>
                <a:gd name="connsiteY2" fmla="*/ 2140569 h 2140569"/>
                <a:gd name="connsiteX0" fmla="*/ 0 w 7465058"/>
                <a:gd name="connsiteY0" fmla="*/ 2261022 h 2339889"/>
                <a:gd name="connsiteX1" fmla="*/ 3753795 w 7465058"/>
                <a:gd name="connsiteY1" fmla="*/ 206319 h 2339889"/>
                <a:gd name="connsiteX2" fmla="*/ 7465049 w 7465058"/>
                <a:gd name="connsiteY2" fmla="*/ 2339889 h 2339889"/>
                <a:gd name="connsiteX3" fmla="*/ 3731249 w 7465058"/>
                <a:gd name="connsiteY3" fmla="*/ 2339880 h 2339889"/>
                <a:gd name="connsiteX4" fmla="*/ 0 w 7465058"/>
                <a:gd name="connsiteY4" fmla="*/ 2261022 h 2339889"/>
                <a:gd name="connsiteX0" fmla="*/ 0 w 7465058"/>
                <a:gd name="connsiteY0" fmla="*/ 2261022 h 2339889"/>
                <a:gd name="connsiteX1" fmla="*/ 1445248 w 7465058"/>
                <a:gd name="connsiteY1" fmla="*/ 1349281 h 2339889"/>
                <a:gd name="connsiteX2" fmla="*/ 4798049 w 7465058"/>
                <a:gd name="connsiteY2" fmla="*/ 206280 h 2339889"/>
                <a:gd name="connsiteX3" fmla="*/ 7465049 w 7465058"/>
                <a:gd name="connsiteY3" fmla="*/ 2339889 h 2339889"/>
                <a:gd name="connsiteX0" fmla="*/ 0 w 7465058"/>
                <a:gd name="connsiteY0" fmla="*/ 2261022 h 2339889"/>
                <a:gd name="connsiteX1" fmla="*/ 3753795 w 7465058"/>
                <a:gd name="connsiteY1" fmla="*/ 206319 h 2339889"/>
                <a:gd name="connsiteX2" fmla="*/ 7465049 w 7465058"/>
                <a:gd name="connsiteY2" fmla="*/ 2339889 h 2339889"/>
                <a:gd name="connsiteX3" fmla="*/ 3731249 w 7465058"/>
                <a:gd name="connsiteY3" fmla="*/ 2339880 h 2339889"/>
                <a:gd name="connsiteX4" fmla="*/ 0 w 7465058"/>
                <a:gd name="connsiteY4" fmla="*/ 2261022 h 2339889"/>
                <a:gd name="connsiteX0" fmla="*/ 0 w 7465058"/>
                <a:gd name="connsiteY0" fmla="*/ 2261022 h 2339889"/>
                <a:gd name="connsiteX1" fmla="*/ 1447800 w 7465058"/>
                <a:gd name="connsiteY1" fmla="*/ 1295400 h 2339889"/>
                <a:gd name="connsiteX2" fmla="*/ 4798049 w 7465058"/>
                <a:gd name="connsiteY2" fmla="*/ 206280 h 2339889"/>
                <a:gd name="connsiteX3" fmla="*/ 7465049 w 7465058"/>
                <a:gd name="connsiteY3" fmla="*/ 2339889 h 2339889"/>
                <a:gd name="connsiteX0" fmla="*/ 0 w 7465058"/>
                <a:gd name="connsiteY0" fmla="*/ 2261022 h 2339889"/>
                <a:gd name="connsiteX1" fmla="*/ 3753795 w 7465058"/>
                <a:gd name="connsiteY1" fmla="*/ 206319 h 2339889"/>
                <a:gd name="connsiteX2" fmla="*/ 7465049 w 7465058"/>
                <a:gd name="connsiteY2" fmla="*/ 2339889 h 2339889"/>
                <a:gd name="connsiteX3" fmla="*/ 3731249 w 7465058"/>
                <a:gd name="connsiteY3" fmla="*/ 2339880 h 2339889"/>
                <a:gd name="connsiteX4" fmla="*/ 0 w 7465058"/>
                <a:gd name="connsiteY4" fmla="*/ 2261022 h 2339889"/>
                <a:gd name="connsiteX0" fmla="*/ 0 w 7465058"/>
                <a:gd name="connsiteY0" fmla="*/ 2261022 h 2339889"/>
                <a:gd name="connsiteX1" fmla="*/ 914400 w 7465058"/>
                <a:gd name="connsiteY1" fmla="*/ 1524000 h 2339889"/>
                <a:gd name="connsiteX2" fmla="*/ 4798049 w 7465058"/>
                <a:gd name="connsiteY2" fmla="*/ 206280 h 2339889"/>
                <a:gd name="connsiteX3" fmla="*/ 7465049 w 7465058"/>
                <a:gd name="connsiteY3" fmla="*/ 2339889 h 2339889"/>
                <a:gd name="connsiteX0" fmla="*/ 0 w 7465058"/>
                <a:gd name="connsiteY0" fmla="*/ 2261022 h 2339889"/>
                <a:gd name="connsiteX1" fmla="*/ 3753795 w 7465058"/>
                <a:gd name="connsiteY1" fmla="*/ 206319 h 2339889"/>
                <a:gd name="connsiteX2" fmla="*/ 7465049 w 7465058"/>
                <a:gd name="connsiteY2" fmla="*/ 2339889 h 2339889"/>
                <a:gd name="connsiteX3" fmla="*/ 3731249 w 7465058"/>
                <a:gd name="connsiteY3" fmla="*/ 2339880 h 2339889"/>
                <a:gd name="connsiteX4" fmla="*/ 0 w 7465058"/>
                <a:gd name="connsiteY4" fmla="*/ 2261022 h 2339889"/>
                <a:gd name="connsiteX0" fmla="*/ 0 w 7465058"/>
                <a:gd name="connsiteY0" fmla="*/ 2261022 h 2339889"/>
                <a:gd name="connsiteX1" fmla="*/ 3276600 w 7465058"/>
                <a:gd name="connsiteY1" fmla="*/ 457200 h 2339889"/>
                <a:gd name="connsiteX2" fmla="*/ 4798049 w 7465058"/>
                <a:gd name="connsiteY2" fmla="*/ 206280 h 2339889"/>
                <a:gd name="connsiteX3" fmla="*/ 7465049 w 7465058"/>
                <a:gd name="connsiteY3" fmla="*/ 2339889 h 2339889"/>
                <a:gd name="connsiteX0" fmla="*/ 0 w 7465058"/>
                <a:gd name="connsiteY0" fmla="*/ 2261022 h 2339889"/>
                <a:gd name="connsiteX1" fmla="*/ 3753795 w 7465058"/>
                <a:gd name="connsiteY1" fmla="*/ 206319 h 2339889"/>
                <a:gd name="connsiteX2" fmla="*/ 7465049 w 7465058"/>
                <a:gd name="connsiteY2" fmla="*/ 2339889 h 2339889"/>
                <a:gd name="connsiteX3" fmla="*/ 3731249 w 7465058"/>
                <a:gd name="connsiteY3" fmla="*/ 2339880 h 2339889"/>
                <a:gd name="connsiteX4" fmla="*/ 0 w 7465058"/>
                <a:gd name="connsiteY4" fmla="*/ 2261022 h 2339889"/>
                <a:gd name="connsiteX0" fmla="*/ 0 w 7465058"/>
                <a:gd name="connsiteY0" fmla="*/ 2261022 h 2339889"/>
                <a:gd name="connsiteX1" fmla="*/ 3276600 w 7465058"/>
                <a:gd name="connsiteY1" fmla="*/ 457200 h 2339889"/>
                <a:gd name="connsiteX2" fmla="*/ 4798049 w 7465058"/>
                <a:gd name="connsiteY2" fmla="*/ 206280 h 2339889"/>
                <a:gd name="connsiteX3" fmla="*/ 7465049 w 7465058"/>
                <a:gd name="connsiteY3" fmla="*/ 2339889 h 2339889"/>
                <a:gd name="connsiteX0" fmla="*/ 0 w 7465058"/>
                <a:gd name="connsiteY0" fmla="*/ 2261022 h 2339889"/>
                <a:gd name="connsiteX1" fmla="*/ 7465049 w 7465058"/>
                <a:gd name="connsiteY1" fmla="*/ 2339889 h 2339889"/>
                <a:gd name="connsiteX2" fmla="*/ 3731249 w 7465058"/>
                <a:gd name="connsiteY2" fmla="*/ 2339880 h 2339889"/>
                <a:gd name="connsiteX3" fmla="*/ 0 w 7465058"/>
                <a:gd name="connsiteY3" fmla="*/ 2261022 h 2339889"/>
                <a:gd name="connsiteX0" fmla="*/ 0 w 7465058"/>
                <a:gd name="connsiteY0" fmla="*/ 2261022 h 2339889"/>
                <a:gd name="connsiteX1" fmla="*/ 3276600 w 7465058"/>
                <a:gd name="connsiteY1" fmla="*/ 457200 h 2339889"/>
                <a:gd name="connsiteX2" fmla="*/ 4798049 w 7465058"/>
                <a:gd name="connsiteY2" fmla="*/ 206280 h 2339889"/>
                <a:gd name="connsiteX3" fmla="*/ 7465049 w 7465058"/>
                <a:gd name="connsiteY3" fmla="*/ 2339889 h 2339889"/>
                <a:gd name="connsiteX0" fmla="*/ 0 w 7465058"/>
                <a:gd name="connsiteY0" fmla="*/ 2067886 h 2146753"/>
                <a:gd name="connsiteX1" fmla="*/ 7465049 w 7465058"/>
                <a:gd name="connsiteY1" fmla="*/ 2146753 h 2146753"/>
                <a:gd name="connsiteX2" fmla="*/ 3731249 w 7465058"/>
                <a:gd name="connsiteY2" fmla="*/ 2146744 h 2146753"/>
                <a:gd name="connsiteX3" fmla="*/ 0 w 7465058"/>
                <a:gd name="connsiteY3" fmla="*/ 2067886 h 2146753"/>
                <a:gd name="connsiteX0" fmla="*/ 0 w 7465058"/>
                <a:gd name="connsiteY0" fmla="*/ 2067886 h 2146753"/>
                <a:gd name="connsiteX1" fmla="*/ 4798049 w 7465058"/>
                <a:gd name="connsiteY1" fmla="*/ 13144 h 2146753"/>
                <a:gd name="connsiteX2" fmla="*/ 7465049 w 7465058"/>
                <a:gd name="connsiteY2" fmla="*/ 2146753 h 2146753"/>
                <a:gd name="connsiteX0" fmla="*/ 0 w 7465058"/>
                <a:gd name="connsiteY0" fmla="*/ 2121766 h 2200633"/>
                <a:gd name="connsiteX1" fmla="*/ 7465049 w 7465058"/>
                <a:gd name="connsiteY1" fmla="*/ 2200633 h 2200633"/>
                <a:gd name="connsiteX2" fmla="*/ 3731249 w 7465058"/>
                <a:gd name="connsiteY2" fmla="*/ 2200624 h 2200633"/>
                <a:gd name="connsiteX3" fmla="*/ 0 w 7465058"/>
                <a:gd name="connsiteY3" fmla="*/ 2121766 h 2200633"/>
                <a:gd name="connsiteX0" fmla="*/ 0 w 7465058"/>
                <a:gd name="connsiteY0" fmla="*/ 2121766 h 2200633"/>
                <a:gd name="connsiteX1" fmla="*/ 5257800 w 7465058"/>
                <a:gd name="connsiteY1" fmla="*/ 13144 h 2200633"/>
                <a:gd name="connsiteX2" fmla="*/ 7465049 w 7465058"/>
                <a:gd name="connsiteY2" fmla="*/ 2200633 h 2200633"/>
                <a:gd name="connsiteX0" fmla="*/ 0 w 7683075"/>
                <a:gd name="connsiteY0" fmla="*/ 2373468 h 2610627"/>
                <a:gd name="connsiteX1" fmla="*/ 7465049 w 7683075"/>
                <a:gd name="connsiteY1" fmla="*/ 2452335 h 2610627"/>
                <a:gd name="connsiteX2" fmla="*/ 3731249 w 7683075"/>
                <a:gd name="connsiteY2" fmla="*/ 2452326 h 2610627"/>
                <a:gd name="connsiteX3" fmla="*/ 0 w 7683075"/>
                <a:gd name="connsiteY3" fmla="*/ 2373468 h 2610627"/>
                <a:gd name="connsiteX0" fmla="*/ 0 w 7683075"/>
                <a:gd name="connsiteY0" fmla="*/ 2373468 h 2610627"/>
                <a:gd name="connsiteX1" fmla="*/ 5257800 w 7683075"/>
                <a:gd name="connsiteY1" fmla="*/ 264846 h 2610627"/>
                <a:gd name="connsiteX2" fmla="*/ 7315200 w 7683075"/>
                <a:gd name="connsiteY2" fmla="*/ 2246046 h 2610627"/>
                <a:gd name="connsiteX3" fmla="*/ 7465049 w 7683075"/>
                <a:gd name="connsiteY3" fmla="*/ 2452335 h 2610627"/>
                <a:gd name="connsiteX0" fmla="*/ 0 w 7465049"/>
                <a:gd name="connsiteY0" fmla="*/ 2121766 h 2200633"/>
                <a:gd name="connsiteX1" fmla="*/ 7465049 w 7465049"/>
                <a:gd name="connsiteY1" fmla="*/ 2200633 h 2200633"/>
                <a:gd name="connsiteX2" fmla="*/ 3731249 w 7465049"/>
                <a:gd name="connsiteY2" fmla="*/ 2200624 h 2200633"/>
                <a:gd name="connsiteX3" fmla="*/ 0 w 7465049"/>
                <a:gd name="connsiteY3" fmla="*/ 2121766 h 2200633"/>
                <a:gd name="connsiteX0" fmla="*/ 0 w 7465049"/>
                <a:gd name="connsiteY0" fmla="*/ 2121766 h 2200633"/>
                <a:gd name="connsiteX1" fmla="*/ 5257800 w 7465049"/>
                <a:gd name="connsiteY1" fmla="*/ 13144 h 2200633"/>
                <a:gd name="connsiteX2" fmla="*/ 7465049 w 7465049"/>
                <a:gd name="connsiteY2" fmla="*/ 2200633 h 2200633"/>
                <a:gd name="connsiteX0" fmla="*/ 0 w 7465049"/>
                <a:gd name="connsiteY0" fmla="*/ 2121766 h 2200633"/>
                <a:gd name="connsiteX1" fmla="*/ 7465049 w 7465049"/>
                <a:gd name="connsiteY1" fmla="*/ 2200633 h 2200633"/>
                <a:gd name="connsiteX2" fmla="*/ 3731249 w 7465049"/>
                <a:gd name="connsiteY2" fmla="*/ 2200624 h 2200633"/>
                <a:gd name="connsiteX3" fmla="*/ 0 w 7465049"/>
                <a:gd name="connsiteY3" fmla="*/ 2121766 h 2200633"/>
                <a:gd name="connsiteX0" fmla="*/ 0 w 7465049"/>
                <a:gd name="connsiteY0" fmla="*/ 2121766 h 2200633"/>
                <a:gd name="connsiteX1" fmla="*/ 4876800 w 7465049"/>
                <a:gd name="connsiteY1" fmla="*/ 13144 h 2200633"/>
                <a:gd name="connsiteX2" fmla="*/ 7465049 w 7465049"/>
                <a:gd name="connsiteY2" fmla="*/ 2200633 h 2200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65049" h="2200633" stroke="0" extrusionOk="0">
                  <a:moveTo>
                    <a:pt x="0" y="2121766"/>
                  </a:moveTo>
                  <a:cubicBezTo>
                    <a:pt x="622300" y="2121768"/>
                    <a:pt x="6843174" y="2187490"/>
                    <a:pt x="7465049" y="2200633"/>
                  </a:cubicBezTo>
                  <a:lnTo>
                    <a:pt x="3731249" y="2200624"/>
                  </a:lnTo>
                  <a:lnTo>
                    <a:pt x="0" y="2121766"/>
                  </a:lnTo>
                  <a:close/>
                </a:path>
                <a:path w="7465049" h="2200633" fill="none">
                  <a:moveTo>
                    <a:pt x="0" y="2121766"/>
                  </a:moveTo>
                  <a:cubicBezTo>
                    <a:pt x="999594" y="1693695"/>
                    <a:pt x="3632625" y="0"/>
                    <a:pt x="4876800" y="13144"/>
                  </a:cubicBezTo>
                  <a:cubicBezTo>
                    <a:pt x="6120975" y="26288"/>
                    <a:pt x="7005206" y="1744906"/>
                    <a:pt x="7465049" y="2200633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28600" y="5410200"/>
              <a:ext cx="15240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85000" lnSpcReduction="10000"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Startup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286000" y="4038600"/>
              <a:ext cx="15240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Growing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181600" y="3124200"/>
              <a:ext cx="12954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Mature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543800" y="5257800"/>
              <a:ext cx="1447800" cy="6096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Defunct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 rot="19552632">
              <a:off x="831999" y="4578075"/>
              <a:ext cx="1316958" cy="381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Arial" pitchFamily="34" charset="0"/>
                </a:rPr>
                <a:t>Core Program Development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 rot="19860323">
              <a:off x="3448505" y="3304984"/>
              <a:ext cx="1316958" cy="381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Arial" pitchFamily="34" charset="0"/>
                </a:rPr>
                <a:t>Infrastructure Development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257800" y="2667000"/>
              <a:ext cx="1143000" cy="381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Arial" pitchFamily="34" charset="0"/>
                </a:rPr>
                <a:t>Impact Expansion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781800" y="3352800"/>
              <a:ext cx="1143000" cy="381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Arial" pitchFamily="34" charset="0"/>
                </a:rPr>
                <a:t>Stagnant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543800" y="4191000"/>
              <a:ext cx="1143000" cy="3810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Arial" pitchFamily="34" charset="0"/>
                </a:rPr>
                <a:t>Mission Drift Irrelevance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ea typeface="ＭＳ Ｐゴシック" pitchFamily="-111" charset="-128"/>
              </a:rPr>
              <a:t>Keys to Capacity Building Success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743200"/>
            <a:ext cx="7696200" cy="22098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</a:rPr>
              <a:t>Nonprofit Has Choices About Capacity Building Methods</a:t>
            </a:r>
          </a:p>
          <a:p>
            <a:r>
              <a:rPr lang="en-US" dirty="0" smtClean="0">
                <a:ea typeface="ＭＳ Ｐゴシック" pitchFamily="-111" charset="-128"/>
              </a:rPr>
              <a:t>Emphasis On Outcomes &amp; Accountability</a:t>
            </a:r>
          </a:p>
          <a:p>
            <a:r>
              <a:rPr lang="en-US" dirty="0" smtClean="0">
                <a:ea typeface="ＭＳ Ｐゴシック" pitchFamily="-111" charset="-128"/>
              </a:rPr>
              <a:t>Emphasis On Learning What Works and What Does Not</a:t>
            </a:r>
          </a:p>
          <a:p>
            <a:r>
              <a:rPr lang="en-US" dirty="0" smtClean="0">
                <a:ea typeface="ＭＳ Ｐゴシック" pitchFamily="-111" charset="-128"/>
              </a:rPr>
              <a:t>Dedicated Resources</a:t>
            </a:r>
          </a:p>
          <a:p>
            <a:r>
              <a:rPr lang="en-US" dirty="0" smtClean="0">
                <a:ea typeface="ＭＳ Ｐゴシック" pitchFamily="-111" charset="-128"/>
              </a:rPr>
              <a:t>Capacity Building Built Into Day-to-Day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ea typeface="ＭＳ Ｐゴシック" pitchFamily="-111" charset="-128"/>
              </a:rPr>
              <a:t>Effective Capacity Building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>
          <a:xfrm>
            <a:off x="2895600" y="2362200"/>
            <a:ext cx="5105400" cy="41148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11" charset="-128"/>
              </a:rPr>
              <a:t>Comprehensive</a:t>
            </a:r>
          </a:p>
          <a:p>
            <a:r>
              <a:rPr lang="en-US" sz="2800" dirty="0" smtClean="0">
                <a:ea typeface="ＭＳ Ｐゴシック" pitchFamily="-111" charset="-128"/>
              </a:rPr>
              <a:t>Customized</a:t>
            </a:r>
          </a:p>
          <a:p>
            <a:r>
              <a:rPr lang="en-US" sz="2800" dirty="0" smtClean="0">
                <a:ea typeface="ＭＳ Ｐゴシック" pitchFamily="-111" charset="-128"/>
              </a:rPr>
              <a:t>Competence-Based</a:t>
            </a:r>
          </a:p>
          <a:p>
            <a:r>
              <a:rPr lang="en-US" sz="2800" dirty="0" smtClean="0">
                <a:ea typeface="ＭＳ Ｐゴシック" pitchFamily="-111" charset="-128"/>
              </a:rPr>
              <a:t>Timely</a:t>
            </a:r>
          </a:p>
          <a:p>
            <a:r>
              <a:rPr lang="en-US" sz="2800" dirty="0" smtClean="0">
                <a:ea typeface="ＭＳ Ｐゴシック" pitchFamily="-111" charset="-128"/>
              </a:rPr>
              <a:t>Peer-Connected</a:t>
            </a:r>
          </a:p>
          <a:p>
            <a:r>
              <a:rPr lang="en-US" sz="2800" dirty="0" smtClean="0">
                <a:ea typeface="ＭＳ Ｐゴシック" pitchFamily="-111" charset="-128"/>
              </a:rPr>
              <a:t>Assessment-Based</a:t>
            </a:r>
          </a:p>
          <a:p>
            <a:r>
              <a:rPr lang="en-US" sz="2800" dirty="0" smtClean="0">
                <a:ea typeface="ＭＳ Ｐゴシック" pitchFamily="-111" charset="-128"/>
              </a:rPr>
              <a:t>Readiness-Based</a:t>
            </a:r>
          </a:p>
          <a:p>
            <a:r>
              <a:rPr lang="en-US" sz="2800" dirty="0" smtClean="0">
                <a:ea typeface="ＭＳ Ｐゴシック" pitchFamily="-111" charset="-128"/>
              </a:rPr>
              <a:t>Contextualized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752600"/>
            <a:ext cx="4191000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F57913"/>
              </a:buClr>
            </a:pP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Internal Leadership</a:t>
            </a:r>
          </a:p>
          <a:p>
            <a:r>
              <a:rPr lang="en-US" sz="2000">
                <a:latin typeface="Calibri" pitchFamily="34" charset="0"/>
              </a:rPr>
              <a:t>Applying a mission-centered, focused, and inclusive approach to making decisions, as well as inspiring and motivating people to act on them</a:t>
            </a:r>
          </a:p>
          <a:p>
            <a:endParaRPr lang="en-US" sz="2000">
              <a:latin typeface="Calibri" pitchFamily="34" charset="0"/>
            </a:endParaRPr>
          </a:p>
          <a:p>
            <a:pPr>
              <a:buClr>
                <a:srgbClr val="F57913"/>
              </a:buClr>
            </a:pP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Fundraising Skills</a:t>
            </a:r>
          </a:p>
          <a:p>
            <a:r>
              <a:rPr lang="en-US" sz="2000">
                <a:latin typeface="Calibri" pitchFamily="34" charset="0"/>
              </a:rPr>
              <a:t>Developing resources necessary for efficient operations, including management of donor relations</a:t>
            </a:r>
          </a:p>
          <a:p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4495800" y="1752600"/>
            <a:ext cx="4495800" cy="42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F57913"/>
              </a:buCl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Program Staffing</a:t>
            </a:r>
          </a:p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Making staffing changes as needed to increase and improve programs and service delivery</a:t>
            </a:r>
          </a:p>
          <a:p>
            <a:pPr>
              <a:defRPr/>
            </a:pP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Clr>
                <a:srgbClr val="F57913"/>
              </a:buCl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Empowering</a:t>
            </a:r>
          </a:p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Promoting proactivity, learning, and a belief in the value and ability of staff and client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Clr>
                <a:srgbClr val="F57913"/>
              </a:buCl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  <a:ea typeface="ＭＳ Ｐゴシック" charset="-128"/>
                <a:cs typeface="ＭＳ Ｐゴシック" charset="-128"/>
              </a:rPr>
              <a:t>Leader Vision</a:t>
            </a:r>
          </a:p>
          <a:p>
            <a:pPr>
              <a:defRPr/>
            </a:pPr>
            <a:r>
              <a:rPr lang="en-US" sz="2000" dirty="0">
                <a:latin typeface="+mn-lt"/>
                <a:ea typeface="ＭＳ Ｐゴシック" charset="-128"/>
                <a:cs typeface="ＭＳ Ｐゴシック" charset="-128"/>
              </a:rPr>
              <a:t>Formulating a clear vision and motivating others to pursue it</a:t>
            </a:r>
          </a:p>
        </p:txBody>
      </p:sp>
      <p:sp>
        <p:nvSpPr>
          <p:cNvPr id="35844" name="Title 10"/>
          <p:cNvSpPr>
            <a:spLocks noGrp="1"/>
          </p:cNvSpPr>
          <p:nvPr>
            <p:ph type="title"/>
          </p:nvPr>
        </p:nvSpPr>
        <p:spPr>
          <a:xfrm>
            <a:off x="1371600" y="762000"/>
            <a:ext cx="70866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</a:rPr>
              <a:t>Ingredients of Sustainability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752600" y="990600"/>
            <a:ext cx="7086600" cy="8842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</a:rPr>
              <a:t>Critical Elements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590800" y="2590800"/>
            <a:ext cx="5549900" cy="30781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sz="4400" dirty="0" smtClean="0">
                <a:ea typeface="ＭＳ Ｐゴシック" pitchFamily="-111" charset="-128"/>
              </a:rPr>
              <a:t>Leadership</a:t>
            </a:r>
          </a:p>
          <a:p>
            <a:pPr>
              <a:buFont typeface="Arial" pitchFamily="34" charset="0"/>
              <a:buNone/>
            </a:pPr>
            <a:endParaRPr lang="en-US" sz="4400" dirty="0" smtClean="0">
              <a:ea typeface="ＭＳ Ｐゴシック" pitchFamily="-111" charset="-128"/>
            </a:endParaRPr>
          </a:p>
          <a:p>
            <a:pPr>
              <a:buFont typeface="Arial" pitchFamily="34" charset="0"/>
              <a:buNone/>
            </a:pPr>
            <a:r>
              <a:rPr lang="en-US" sz="4400" dirty="0" smtClean="0">
                <a:ea typeface="ＭＳ Ｐゴシック" pitchFamily="-111" charset="-128"/>
              </a:rPr>
              <a:t>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SWOT</a:t>
            </a:r>
          </a:p>
        </p:txBody>
      </p:sp>
      <p:sp>
        <p:nvSpPr>
          <p:cNvPr id="49155" name="Rectangle 5"/>
          <p:cNvSpPr>
            <a:spLocks noGrp="1" noChangeArrowheads="1"/>
          </p:cNvSpPr>
          <p:nvPr>
            <p:ph idx="1"/>
          </p:nvPr>
        </p:nvSpPr>
        <p:spPr>
          <a:xfrm>
            <a:off x="1752600" y="1828800"/>
            <a:ext cx="6400800" cy="40386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Clr>
                <a:schemeClr val="accent2"/>
              </a:buClr>
              <a:buSzTx/>
              <a:buFontTx/>
              <a:buNone/>
            </a:pPr>
            <a:r>
              <a:rPr lang="en-US" sz="6000" b="1" dirty="0" smtClean="0"/>
              <a:t>S</a:t>
            </a:r>
            <a:r>
              <a:rPr lang="en-US" i="1" dirty="0" smtClean="0"/>
              <a:t>trengths</a:t>
            </a:r>
          </a:p>
          <a:p>
            <a:pPr marL="0" indent="0" algn="just">
              <a:lnSpc>
                <a:spcPct val="90000"/>
              </a:lnSpc>
              <a:buClr>
                <a:schemeClr val="accent2"/>
              </a:buClr>
              <a:buSzTx/>
              <a:buFontTx/>
              <a:buNone/>
            </a:pPr>
            <a:r>
              <a:rPr lang="en-US" sz="6000" b="1" dirty="0" smtClean="0"/>
              <a:t>W</a:t>
            </a:r>
            <a:r>
              <a:rPr lang="en-US" i="1" dirty="0" smtClean="0"/>
              <a:t>eaknesses</a:t>
            </a:r>
          </a:p>
          <a:p>
            <a:pPr marL="0" indent="0" algn="just">
              <a:lnSpc>
                <a:spcPct val="90000"/>
              </a:lnSpc>
              <a:buClr>
                <a:schemeClr val="accent2"/>
              </a:buClr>
              <a:buSzTx/>
              <a:buFontTx/>
              <a:buNone/>
            </a:pPr>
            <a:r>
              <a:rPr lang="en-US" sz="6000" b="1" dirty="0" smtClean="0"/>
              <a:t>O</a:t>
            </a:r>
            <a:r>
              <a:rPr lang="en-US" i="1" dirty="0" smtClean="0"/>
              <a:t>pportunity</a:t>
            </a:r>
          </a:p>
          <a:p>
            <a:pPr marL="0" indent="0" algn="just">
              <a:lnSpc>
                <a:spcPct val="90000"/>
              </a:lnSpc>
              <a:buClr>
                <a:schemeClr val="accent2"/>
              </a:buClr>
              <a:buSzTx/>
              <a:buFontTx/>
              <a:buNone/>
            </a:pPr>
            <a:r>
              <a:rPr lang="en-US" sz="6000" b="1" dirty="0" smtClean="0"/>
              <a:t>T</a:t>
            </a:r>
            <a:r>
              <a:rPr lang="en-US" dirty="0" smtClean="0"/>
              <a:t>hreats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1828800" y="1371600"/>
            <a:ext cx="6781800" cy="9604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rPr>
              <a:t>What is Capacity Building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438400"/>
            <a:ext cx="6781800" cy="13716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sz="2000" dirty="0" smtClean="0">
                <a:ea typeface="ＭＳ Ｐゴシック" pitchFamily="-111" charset="-128"/>
              </a:rPr>
              <a:t>Capacity building is a set of activities and decisions that strengthen an organization’s operations and enables it to better achieve its </a:t>
            </a:r>
            <a:r>
              <a:rPr lang="en-US" sz="2000" dirty="0" smtClean="0">
                <a:solidFill>
                  <a:srgbClr val="FF0000"/>
                </a:solidFill>
                <a:ea typeface="ＭＳ Ｐゴシック" pitchFamily="-111" charset="-128"/>
              </a:rPr>
              <a:t>MISSION</a:t>
            </a:r>
            <a:r>
              <a:rPr lang="en-US" sz="2000" dirty="0" smtClean="0">
                <a:ea typeface="ＭＳ Ｐゴシック" pitchFamily="-111" charset="-128"/>
              </a:rPr>
              <a:t>.</a:t>
            </a:r>
            <a:endParaRPr lang="en-US" sz="2000" i="1" dirty="0" smtClean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38200"/>
            <a:ext cx="7086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Strengths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752600"/>
            <a:ext cx="6629400" cy="34290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Vision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Strong Leadership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Strong active organizations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Brand Development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Programming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Planning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Diversity of membership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Strong commitment from some active members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Lines of communication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Commitment to change and collaboration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762000"/>
            <a:ext cx="7086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Weaknesses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2133600"/>
            <a:ext cx="7010400" cy="3200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Non active members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Inconsistency in administrative processes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Retention of organizations active engagement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Lack of financial support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Lack of participation in Network Committees among members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Lack of active outreach/recruitment of non member organizations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Lack of ongoing administrative support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Lack of diverse topics to attract varied members at Quarterly meetings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838200"/>
            <a:ext cx="7086600" cy="88423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Opportunities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2057400"/>
            <a:ext cx="7010400" cy="35814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Funding for community needs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Membership growth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Membership involvement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Collaboration and participation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Information exchange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Promote community needs and concerns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Increase awareness of community services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Increase referrals among agencies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Build capacity 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Improve family and/or community outcomes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Sharing of data among organizations</a:t>
            </a:r>
          </a:p>
          <a:p>
            <a:pPr>
              <a:lnSpc>
                <a:spcPct val="8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Adoption of new business models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Threats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819400"/>
            <a:ext cx="7010400" cy="3124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Economy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Tradition – business as usual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Political climate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Existing organizations may lose current business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Lack of board development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Lack of capacity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SzTx/>
              <a:buFontTx/>
              <a:buChar char="•"/>
            </a:pPr>
            <a:r>
              <a:rPr lang="en-US" dirty="0" smtClean="0"/>
              <a:t>Narrow mindedness –turf protection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838200"/>
            <a:ext cx="7086600" cy="8842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4 Core Capacities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610600" cy="4114800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sz="2000" u="sng" dirty="0"/>
              <a:t>Adaptive Capacity</a:t>
            </a:r>
            <a:r>
              <a:rPr lang="en-US" sz="2000" dirty="0"/>
              <a:t> - </a:t>
            </a:r>
            <a:r>
              <a:rPr lang="en-US" sz="2000" b="0" dirty="0">
                <a:cs typeface="Times New Roman" pitchFamily="18" charset="0"/>
              </a:rPr>
              <a:t>is the ability to monitor, assess, respond to, and stimulate internal and external changes.</a:t>
            </a:r>
            <a:r>
              <a:rPr lang="en-US" sz="2000" dirty="0">
                <a:cs typeface="Times New Roman" pitchFamily="18" charset="0"/>
              </a:rPr>
              <a:t> </a:t>
            </a:r>
            <a:endParaRPr lang="en-US" sz="2000" dirty="0"/>
          </a:p>
          <a:p>
            <a:pPr>
              <a:spcBef>
                <a:spcPct val="55000"/>
              </a:spcBef>
            </a:pPr>
            <a:r>
              <a:rPr lang="en-US" sz="2000" u="sng" dirty="0"/>
              <a:t>Leadership Capacity</a:t>
            </a:r>
            <a:r>
              <a:rPr lang="en-US" sz="2000" dirty="0"/>
              <a:t> - </a:t>
            </a:r>
            <a:r>
              <a:rPr lang="en-US" sz="2000" b="0" dirty="0">
                <a:cs typeface="Times New Roman" pitchFamily="18" charset="0"/>
              </a:rPr>
              <a:t>is the ability of all organizational leaders—both executive staff and the board—to inspire, prioritize, make decisions, provide direction, and innovate, all in an effort to achieve the organizational mission.</a:t>
            </a:r>
            <a:r>
              <a:rPr lang="en-US" sz="2000" b="0" dirty="0"/>
              <a:t> </a:t>
            </a:r>
          </a:p>
          <a:p>
            <a:pPr>
              <a:spcBef>
                <a:spcPct val="55000"/>
              </a:spcBef>
            </a:pPr>
            <a:r>
              <a:rPr lang="en-US" sz="2000" u="sng" dirty="0"/>
              <a:t>Management Capacity</a:t>
            </a:r>
            <a:r>
              <a:rPr lang="en-US" sz="2000" dirty="0"/>
              <a:t> - </a:t>
            </a:r>
            <a:r>
              <a:rPr lang="en-US" sz="2000" b="0" dirty="0">
                <a:cs typeface="Times New Roman" pitchFamily="18" charset="0"/>
              </a:rPr>
              <a:t>is the ability of a nonprofit group to ensure the effective and efficient use of organizational resources—human and financial. </a:t>
            </a:r>
            <a:endParaRPr lang="en-US" sz="2000" b="0" dirty="0"/>
          </a:p>
          <a:p>
            <a:pPr>
              <a:spcBef>
                <a:spcPct val="55000"/>
              </a:spcBef>
            </a:pPr>
            <a:r>
              <a:rPr lang="en-US" sz="2000" u="sng" dirty="0"/>
              <a:t>Technical Capacity</a:t>
            </a:r>
            <a:r>
              <a:rPr lang="en-US" sz="2000" dirty="0"/>
              <a:t> - </a:t>
            </a:r>
            <a:r>
              <a:rPr lang="en-US" sz="2000" b="0" dirty="0">
                <a:cs typeface="Times New Roman" pitchFamily="18" charset="0"/>
              </a:rPr>
              <a:t>is the ability to perform key operational functions and deliver programs and services.</a:t>
            </a:r>
            <a:r>
              <a:rPr lang="en-US" sz="2000" dirty="0">
                <a:cs typeface="Times New Roman" pitchFamily="18" charset="0"/>
              </a:rPr>
              <a:t> 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90800" y="1981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You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3962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Q&amp;A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676400" y="1371600"/>
            <a:ext cx="7086600" cy="8842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</a:rPr>
              <a:t>Capacity Builders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600200" y="2590800"/>
            <a:ext cx="6908800" cy="2163763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</a:rPr>
              <a:t>Foundations</a:t>
            </a:r>
          </a:p>
          <a:p>
            <a:r>
              <a:rPr lang="en-US" dirty="0" smtClean="0">
                <a:ea typeface="ＭＳ Ｐゴシック" pitchFamily="-111" charset="-128"/>
              </a:rPr>
              <a:t>Associations</a:t>
            </a:r>
          </a:p>
          <a:p>
            <a:r>
              <a:rPr lang="en-US" dirty="0" smtClean="0">
                <a:ea typeface="ＭＳ Ｐゴシック" pitchFamily="-111" charset="-128"/>
              </a:rPr>
              <a:t>Government Organizations</a:t>
            </a:r>
          </a:p>
          <a:p>
            <a:r>
              <a:rPr lang="en-US" dirty="0" smtClean="0">
                <a:ea typeface="ＭＳ Ｐゴシック" pitchFamily="-111" charset="-128"/>
              </a:rPr>
              <a:t>Management Support Organizations</a:t>
            </a:r>
          </a:p>
          <a:p>
            <a:r>
              <a:rPr lang="en-US" dirty="0" smtClean="0">
                <a:ea typeface="ＭＳ Ｐゴシック" pitchFamily="-111" charset="-128"/>
              </a:rPr>
              <a:t>Consultants</a:t>
            </a:r>
          </a:p>
          <a:p>
            <a:r>
              <a:rPr lang="en-US" dirty="0" smtClean="0">
                <a:ea typeface="ＭＳ Ｐゴシック" pitchFamily="-111" charset="-128"/>
              </a:rPr>
              <a:t>Academics</a:t>
            </a:r>
          </a:p>
          <a:p>
            <a:endParaRPr lang="en-US" dirty="0" smtClean="0">
              <a:ea typeface="ＭＳ Ｐゴシック" pitchFamily="-111" charset="-128"/>
            </a:endParaRPr>
          </a:p>
          <a:p>
            <a:endParaRPr lang="en-US" dirty="0" smtClean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>
          <a:xfrm>
            <a:off x="1676400" y="1066800"/>
            <a:ext cx="7086600" cy="8842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</a:rPr>
              <a:t>Types of Capacity Building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2590800" y="2133601"/>
            <a:ext cx="3530600" cy="29718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-111" charset="-128"/>
              </a:rPr>
              <a:t>Short Term</a:t>
            </a:r>
          </a:p>
          <a:p>
            <a:pPr lvl="1"/>
            <a:r>
              <a:rPr lang="en-US" dirty="0" smtClean="0">
                <a:ea typeface="ＭＳ Ｐゴシック" pitchFamily="-111" charset="-128"/>
              </a:rPr>
              <a:t>Technical Assistance </a:t>
            </a:r>
          </a:p>
          <a:p>
            <a:r>
              <a:rPr lang="en-US" dirty="0" smtClean="0">
                <a:ea typeface="ＭＳ Ｐゴシック" pitchFamily="-111" charset="-128"/>
              </a:rPr>
              <a:t>Long Term</a:t>
            </a:r>
          </a:p>
          <a:p>
            <a:pPr lvl="1"/>
            <a:r>
              <a:rPr lang="en-US" dirty="0" smtClean="0">
                <a:ea typeface="ＭＳ Ｐゴシック" pitchFamily="-111" charset="-128"/>
              </a:rPr>
              <a:t>Multi-Dimensional</a:t>
            </a:r>
          </a:p>
          <a:p>
            <a:r>
              <a:rPr lang="en-US" dirty="0" smtClean="0">
                <a:ea typeface="ＭＳ Ｐゴシック" pitchFamily="-111" charset="-128"/>
              </a:rPr>
              <a:t>Training &amp; Education</a:t>
            </a:r>
          </a:p>
          <a:p>
            <a:r>
              <a:rPr lang="en-US" dirty="0" smtClean="0">
                <a:ea typeface="ＭＳ Ｐゴシック" pitchFamily="-111" charset="-128"/>
              </a:rPr>
              <a:t>Grant-Focused Support</a:t>
            </a:r>
          </a:p>
          <a:p>
            <a:r>
              <a:rPr lang="en-US" dirty="0" smtClean="0">
                <a:ea typeface="ＭＳ Ｐゴシック" pitchFamily="-111" charset="-128"/>
              </a:rPr>
              <a:t>Capital Resource</a:t>
            </a:r>
          </a:p>
          <a:p>
            <a:r>
              <a:rPr lang="en-US" dirty="0" smtClean="0">
                <a:ea typeface="ＭＳ Ｐゴシック" pitchFamily="-111" charset="-128"/>
              </a:rPr>
              <a:t>Executive Coaching</a:t>
            </a:r>
          </a:p>
          <a:p>
            <a:pPr>
              <a:buFont typeface="Arial" pitchFamily="34" charset="0"/>
              <a:buNone/>
            </a:pPr>
            <a:endParaRPr lang="en-US" dirty="0" smtClean="0">
              <a:ea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676400" y="990600"/>
            <a:ext cx="558165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rgbClr val="FF0000"/>
                </a:solidFill>
              </a:rPr>
              <a:t>Core Capacities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38400" y="2362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Leadership Capacity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Adaptive Capacity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Management Capacity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Technical Capacity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76400" y="990600"/>
            <a:ext cx="558165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Leadership Capacity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3622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ability of all organizational leaders to create &amp; sustain the vision, inspire, model, prioritize, make decisions, provide direction, &amp; innovate, all in an effort to achieve the organizational mission.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76400" y="990600"/>
            <a:ext cx="558165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Adaptive Capacity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5146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>
              <a:defRPr/>
            </a:pPr>
            <a:r>
              <a:rPr lang="en-US" dirty="0" smtClean="0"/>
              <a:t>The ability of a nonprofit organization to monitor, assess, and respond to internal and external changes.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76400" y="990600"/>
            <a:ext cx="558165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Adaptive Capacity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5146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>
              <a:defRPr/>
            </a:pPr>
            <a:r>
              <a:rPr lang="en-US" dirty="0" smtClean="0"/>
              <a:t>The ability of a nonprofit organization to ensure the effective and efficient use of organizational resources.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76400" y="990600"/>
            <a:ext cx="5581650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Adaptive Capacity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2362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>
              <a:defRPr/>
            </a:pPr>
            <a:r>
              <a:rPr lang="en-US" dirty="0" smtClean="0"/>
              <a:t>The ability of a nonprofit organization to implement all of the key organizational and programmatic functions.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</TotalTime>
  <Words>789</Words>
  <Application>Microsoft Office PowerPoint</Application>
  <PresentationFormat>On-screen Show (4:3)</PresentationFormat>
  <Paragraphs>189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1_Custom Design</vt:lpstr>
      <vt:lpstr>PowerPoint Presentation</vt:lpstr>
      <vt:lpstr>What is Capacity Building</vt:lpstr>
      <vt:lpstr>Capacity Builders</vt:lpstr>
      <vt:lpstr>Types of Capacity Building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Typical Organizational Needs</vt:lpstr>
      <vt:lpstr>Activities</vt:lpstr>
      <vt:lpstr>Process </vt:lpstr>
      <vt:lpstr>Why Doesn’t Capacity Building Happen Naturally?</vt:lpstr>
      <vt:lpstr> </vt:lpstr>
      <vt:lpstr>Keys to Capacity Building Success</vt:lpstr>
      <vt:lpstr>Effective Capacity Building</vt:lpstr>
      <vt:lpstr>Ingredients of Sustainability</vt:lpstr>
      <vt:lpstr>Critical Elements</vt:lpstr>
      <vt:lpstr>SWOT</vt:lpstr>
      <vt:lpstr>Strengths</vt:lpstr>
      <vt:lpstr>Weaknesses</vt:lpstr>
      <vt:lpstr>Opportunities</vt:lpstr>
      <vt:lpstr>Threats</vt:lpstr>
      <vt:lpstr>The 4 Core Capacities</vt:lpstr>
      <vt:lpstr>PowerPoint Presentation</vt:lpstr>
    </vt:vector>
  </TitlesOfParts>
  <Company>LRRC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Nethanel Vilensky</cp:lastModifiedBy>
  <cp:revision>13</cp:revision>
  <cp:lastPrinted>1601-01-01T00:00:00Z</cp:lastPrinted>
  <dcterms:created xsi:type="dcterms:W3CDTF">2011-09-02T15:18:53Z</dcterms:created>
  <dcterms:modified xsi:type="dcterms:W3CDTF">2011-09-14T13:01:45Z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TC010175311033</vt:lpwstr>
  </property>
</Properties>
</file>